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3" r:id="rId7"/>
    <p:sldId id="274" r:id="rId8"/>
    <p:sldId id="260" r:id="rId9"/>
    <p:sldId id="275" r:id="rId10"/>
    <p:sldId id="276" r:id="rId11"/>
    <p:sldId id="277" r:id="rId12"/>
    <p:sldId id="278" r:id="rId13"/>
    <p:sldId id="279" r:id="rId14"/>
    <p:sldId id="261" r:id="rId15"/>
    <p:sldId id="280" r:id="rId16"/>
    <p:sldId id="271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864" y="1075"/>
      </p:cViewPr>
      <p:guideLst>
        <p:guide pos="392"/>
        <p:guide pos="7252"/>
        <p:guide orient="horz" pos="249"/>
        <p:guide orient="horz" pos="39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天空, 地图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1" r="4000"/>
          <a:stretch>
            <a:fillRect/>
          </a:stretch>
        </p:blipFill>
        <p:spPr>
          <a:xfrm flipH="1">
            <a:off x="2834660" y="0"/>
            <a:ext cx="9357340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泪滴形 6"/>
          <p:cNvSpPr/>
          <p:nvPr userDrawn="1"/>
        </p:nvSpPr>
        <p:spPr>
          <a:xfrm>
            <a:off x="280811" y="320206"/>
            <a:ext cx="511503" cy="524485"/>
          </a:xfrm>
          <a:prstGeom prst="teardrop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cs"/>
            </a:endParaRPr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11399520" y="6333490"/>
            <a:ext cx="59436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F7A31D-843F-48B6-8729-41403A88BF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Microsoft YaHei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Microsoft YaHei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14400" y="809952"/>
            <a:ext cx="1085088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4968" y="1735015"/>
            <a:ext cx="8754745" cy="1851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8800" b="1" dirty="0">
                <a:solidFill>
                  <a:prstClr val="black"/>
                </a:solidFill>
                <a:cs typeface="+mn-ea"/>
                <a:sym typeface="+mn-lt"/>
              </a:rPr>
              <a:t>Record Pictures</a:t>
            </a:r>
            <a:endParaRPr lang="en-US" sz="88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69268" y="3357880"/>
            <a:ext cx="3931285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记录照片 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|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查看足迹 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|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记录生活 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|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定制地图</a:t>
            </a:r>
            <a:endParaRPr lang="zh-CN" altLang="en-US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407160" y="1755335"/>
            <a:ext cx="6598920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1746250" y="4948703"/>
            <a:ext cx="14020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kern="0" dirty="0">
                <a:solidFill>
                  <a:prstClr val="black"/>
                </a:solidFill>
                <a:cs typeface="+mn-ea"/>
                <a:sym typeface="+mn-lt"/>
              </a:rPr>
              <a:t>汇报人：段誉</a:t>
            </a:r>
            <a:endParaRPr lang="zh-CN" altLang="en-US" sz="16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1390084" y="5041735"/>
            <a:ext cx="247602" cy="213450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7160" y="3932395"/>
            <a:ext cx="3934670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1746250" y="5571490"/>
            <a:ext cx="213550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kern="0" dirty="0">
                <a:solidFill>
                  <a:prstClr val="black"/>
                </a:solidFill>
                <a:cs typeface="+mn-ea"/>
                <a:sym typeface="+mn-lt"/>
              </a:rPr>
              <a:t>小组：段誉</a:t>
            </a:r>
            <a:r>
              <a:rPr lang="en-US" altLang="zh-CN" sz="1600" kern="0" dirty="0">
                <a:solidFill>
                  <a:prstClr val="black"/>
                </a:solidFill>
                <a:cs typeface="+mn-ea"/>
                <a:sym typeface="+mn-lt"/>
              </a:rPr>
              <a:t>&amp;</a:t>
            </a:r>
            <a:r>
              <a:rPr lang="zh-CN" altLang="en-US" sz="1600" kern="0" dirty="0">
                <a:solidFill>
                  <a:prstClr val="black"/>
                </a:solidFill>
                <a:cs typeface="+mn-ea"/>
                <a:sym typeface="+mn-lt"/>
              </a:rPr>
              <a:t>戴亦旻</a:t>
            </a:r>
            <a:endParaRPr lang="zh-CN" altLang="en-US" sz="1600" kern="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1351984" y="5670385"/>
            <a:ext cx="247602" cy="213450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2458" y="311008"/>
            <a:ext cx="48387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1819" y="243062"/>
            <a:ext cx="23164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亮点与技术难点</a:t>
            </a:r>
            <a:endParaRPr kumimoji="0" lang="zh-CN" altLang="en-US" sz="24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6290" y="1767840"/>
            <a:ext cx="937133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使用高德地图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api,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将照片通过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JS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传给高德地图，同时自定义标记点的样式并做到点聚集的效果。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圆角矩形 5"/>
          <p:cNvSpPr/>
          <p:nvPr/>
        </p:nvSpPr>
        <p:spPr>
          <a:xfrm>
            <a:off x="417195" y="1035050"/>
            <a:ext cx="4061460" cy="511810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9205" tIns="39603" rIns="79205" bIns="39603" rtlCol="0" anchor="ctr"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五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.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如何把照片展示在地图上呢？</a:t>
            </a:r>
            <a:endParaRPr lang="zh-CN" altLang="en-US" sz="1600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 descr="截屏2021-12-20 下午10.12.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0" y="2426970"/>
            <a:ext cx="4680585" cy="3394710"/>
          </a:xfrm>
          <a:prstGeom prst="rect">
            <a:avLst/>
          </a:prstGeom>
        </p:spPr>
      </p:pic>
      <p:pic>
        <p:nvPicPr>
          <p:cNvPr id="3" name="图片 2" descr="截屏2021-12-20 下午10.13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" y="2936240"/>
            <a:ext cx="5851525" cy="23755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2458" y="311008"/>
            <a:ext cx="48387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1819" y="243062"/>
            <a:ext cx="23164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亮点与技术难点</a:t>
            </a:r>
            <a:endParaRPr kumimoji="0" lang="zh-CN" altLang="en-US" sz="24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" name="圆角矩形 5"/>
          <p:cNvSpPr/>
          <p:nvPr/>
        </p:nvSpPr>
        <p:spPr>
          <a:xfrm>
            <a:off x="417195" y="1035050"/>
            <a:ext cx="4061460" cy="511810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9205" tIns="39603" rIns="79205" bIns="39603" rtlCol="0" anchor="ctr"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六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.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如何部署上线？</a:t>
            </a:r>
            <a:endParaRPr lang="zh-CN" altLang="en-US" sz="1600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7240" y="5965190"/>
            <a:ext cx="46412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anaconda+python3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+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flask【构建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web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项目】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8" name="图片 7" descr="截屏2021-12-20 下午10.22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985" y="1615440"/>
            <a:ext cx="5923915" cy="44399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02655" y="4022725"/>
            <a:ext cx="2430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【高性能的web容器】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47940" y="497713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【守护进程】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56785" y="2725420"/>
            <a:ext cx="2011680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【正向反向代理】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2458" y="311008"/>
            <a:ext cx="48387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5474" y="230997"/>
            <a:ext cx="1960880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我们的贡献</a:t>
            </a:r>
            <a:endParaRPr kumimoji="0" lang="zh-CN" altLang="en-US" sz="28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0" name="圆角矩形 5"/>
          <p:cNvSpPr/>
          <p:nvPr/>
        </p:nvSpPr>
        <p:spPr>
          <a:xfrm>
            <a:off x="454660" y="1120775"/>
            <a:ext cx="5908675" cy="992505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9205" tIns="39603" rIns="79205" bIns="39603" rtlCol="0" anchor="ctr"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一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.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项目构建过程使用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git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管理，并且我们公开了我们的代码</a:t>
            </a:r>
            <a:endParaRPr lang="zh-CN" altLang="en-US" sz="1600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地址：</a:t>
            </a:r>
            <a:r>
              <a:rPr lang="zh-CN" altLang="en-US" sz="16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https://github.com/ddy-ddy/Record-picture</a:t>
            </a:r>
            <a:endParaRPr lang="zh-CN" altLang="en-US" sz="16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</a:endParaRPr>
          </a:p>
        </p:txBody>
      </p:sp>
      <p:pic>
        <p:nvPicPr>
          <p:cNvPr id="5" name="图片 4" descr="截屏2021-12-20 下午10.42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6640" y="2352040"/>
            <a:ext cx="7117715" cy="4074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2458" y="311008"/>
            <a:ext cx="48387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5474" y="230997"/>
            <a:ext cx="1960880" cy="650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我们的贡献</a:t>
            </a:r>
            <a:endParaRPr kumimoji="0" lang="zh-CN" altLang="en-US" sz="28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圆角矩形 5"/>
          <p:cNvSpPr/>
          <p:nvPr/>
        </p:nvSpPr>
        <p:spPr>
          <a:xfrm>
            <a:off x="723900" y="1006475"/>
            <a:ext cx="6889115" cy="570865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9205" tIns="39603" rIns="79205" bIns="39603"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二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.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我们部署了一个网站可以供大家浏览 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	</a:t>
            </a:r>
            <a:r>
              <a:rPr lang="en-US" altLang="zh-CN" sz="16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</a:rPr>
              <a:t>www.dycaoqian.com</a:t>
            </a:r>
            <a:endParaRPr lang="en-US" altLang="zh-CN" sz="16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</a:endParaRPr>
          </a:p>
        </p:txBody>
      </p:sp>
      <p:pic>
        <p:nvPicPr>
          <p:cNvPr id="3" name="图片 2" descr="截屏2021-12-20 下午10.29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010" y="1816100"/>
            <a:ext cx="7645400" cy="45345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4968" y="1735015"/>
            <a:ext cx="6871240" cy="166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b="1" dirty="0">
                <a:solidFill>
                  <a:prstClr val="black"/>
                </a:solidFill>
                <a:cs typeface="+mn-ea"/>
                <a:sym typeface="+mn-lt"/>
              </a:rPr>
              <a:t>THANK YOU</a:t>
            </a:r>
            <a:endParaRPr lang="zh-CN" altLang="en-US" sz="88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69268" y="1755335"/>
            <a:ext cx="6636812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2356772" y="1747520"/>
            <a:ext cx="0" cy="4419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833568" y="2306112"/>
            <a:ext cx="140462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项目介绍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泪滴形 2"/>
          <p:cNvSpPr/>
          <p:nvPr/>
        </p:nvSpPr>
        <p:spPr>
          <a:xfrm>
            <a:off x="2021045" y="2271585"/>
            <a:ext cx="612000" cy="612000"/>
          </a:xfrm>
          <a:prstGeom prst="teardrop">
            <a:avLst/>
          </a:prstGeom>
          <a:solidFill>
            <a:schemeClr val="accent1"/>
          </a:solidFill>
          <a:ln w="444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Microsoft YaHei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2427" y="2285792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33568" y="3222781"/>
            <a:ext cx="140462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网站展示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泪滴形 7"/>
          <p:cNvSpPr/>
          <p:nvPr/>
        </p:nvSpPr>
        <p:spPr>
          <a:xfrm>
            <a:off x="2021045" y="3188255"/>
            <a:ext cx="612000" cy="612000"/>
          </a:xfrm>
          <a:prstGeom prst="teardrop">
            <a:avLst/>
          </a:prstGeom>
          <a:solidFill>
            <a:schemeClr val="accent1"/>
          </a:solidFill>
          <a:ln w="444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Microsoft YaHei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82427" y="3202462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泪滴形 9"/>
          <p:cNvSpPr/>
          <p:nvPr/>
        </p:nvSpPr>
        <p:spPr>
          <a:xfrm>
            <a:off x="2021045" y="4104925"/>
            <a:ext cx="612000" cy="612000"/>
          </a:xfrm>
          <a:prstGeom prst="teardrop">
            <a:avLst/>
          </a:prstGeom>
          <a:solidFill>
            <a:schemeClr val="accent1"/>
          </a:solidFill>
          <a:ln w="444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Microsoft YaHei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82427" y="4119132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泪滴形 11"/>
          <p:cNvSpPr/>
          <p:nvPr/>
        </p:nvSpPr>
        <p:spPr>
          <a:xfrm>
            <a:off x="2021045" y="5021595"/>
            <a:ext cx="612000" cy="612000"/>
          </a:xfrm>
          <a:prstGeom prst="teardrop">
            <a:avLst/>
          </a:prstGeom>
          <a:solidFill>
            <a:schemeClr val="accent1"/>
          </a:solidFill>
          <a:ln w="444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Microsoft YaHei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82427" y="5035802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泪滴形 13"/>
          <p:cNvSpPr/>
          <p:nvPr/>
        </p:nvSpPr>
        <p:spPr>
          <a:xfrm>
            <a:off x="660400" y="424571"/>
            <a:ext cx="861619" cy="861619"/>
          </a:xfrm>
          <a:prstGeom prst="teardrop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Microsoft YaHei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65843" y="474920"/>
            <a:ext cx="2037737" cy="88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ontents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55775" y="369193"/>
            <a:ext cx="833883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|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目 录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0766" y="261635"/>
            <a:ext cx="684803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33568" y="4146706"/>
            <a:ext cx="2320925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亮点与技术难点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33568" y="5070631"/>
            <a:ext cx="1710055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我们的贡献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05157" y="141109"/>
            <a:ext cx="589077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prstClr val="black"/>
                </a:solidFill>
                <a:cs typeface="+mn-ea"/>
                <a:sym typeface="+mn-lt"/>
              </a:rPr>
              <a:t>项目介绍</a:t>
            </a:r>
            <a:endParaRPr lang="zh-CN" altLang="en-US" sz="40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92697" y="2220513"/>
            <a:ext cx="2505075" cy="21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defTabSz="914400" fontAlgn="auto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1500" b="1" i="0" kern="0" cap="none" spc="-150" normalizeH="0" baseline="0" noProof="0" dirty="0">
                <a:solidFill>
                  <a:prstClr val="white"/>
                </a:solidFill>
              </a:rPr>
              <a:t>01</a:t>
            </a:r>
            <a:endParaRPr kumimoji="0" lang="zh-CN" altLang="en-US" sz="9600" b="1" i="0" kern="0" cap="none" spc="-150" normalizeH="0" baseline="0" noProof="0" dirty="0">
              <a:solidFill>
                <a:prstClr val="white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806758" y="1032618"/>
            <a:ext cx="5890778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68" name="任意多边形: 形状 67"/>
          <p:cNvSpPr/>
          <p:nvPr/>
        </p:nvSpPr>
        <p:spPr>
          <a:xfrm>
            <a:off x="313690" y="102870"/>
            <a:ext cx="917575" cy="929640"/>
          </a:xfrm>
          <a:custGeom>
            <a:avLst/>
            <a:gdLst>
              <a:gd name="connsiteX0" fmla="*/ 0 w 1504898"/>
              <a:gd name="connsiteY0" fmla="*/ 752449 h 1504898"/>
              <a:gd name="connsiteX1" fmla="*/ 752449 w 1504898"/>
              <a:gd name="connsiteY1" fmla="*/ 0 h 1504898"/>
              <a:gd name="connsiteX2" fmla="*/ 1504898 w 1504898"/>
              <a:gd name="connsiteY2" fmla="*/ 752449 h 1504898"/>
              <a:gd name="connsiteX3" fmla="*/ 752449 w 1504898"/>
              <a:gd name="connsiteY3" fmla="*/ 1504898 h 1504898"/>
              <a:gd name="connsiteX4" fmla="*/ 0 w 1504898"/>
              <a:gd name="connsiteY4" fmla="*/ 752449 h 150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898" h="1504898">
                <a:moveTo>
                  <a:pt x="0" y="752449"/>
                </a:moveTo>
                <a:cubicBezTo>
                  <a:pt x="0" y="336883"/>
                  <a:pt x="336883" y="0"/>
                  <a:pt x="752449" y="0"/>
                </a:cubicBezTo>
                <a:cubicBezTo>
                  <a:pt x="1168015" y="0"/>
                  <a:pt x="1504898" y="336883"/>
                  <a:pt x="1504898" y="752449"/>
                </a:cubicBezTo>
                <a:cubicBezTo>
                  <a:pt x="1504898" y="1168015"/>
                  <a:pt x="1168015" y="1504898"/>
                  <a:pt x="752449" y="1504898"/>
                </a:cubicBezTo>
                <a:cubicBezTo>
                  <a:pt x="336883" y="1504898"/>
                  <a:pt x="0" y="1168015"/>
                  <a:pt x="0" y="752449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2297" tIns="262297" rIns="262297" bIns="262297" numCol="1" spcCol="1270" anchor="ctr" anchorCtr="0">
            <a:noAutofit/>
          </a:bodyPr>
          <a:p>
            <a:pPr marL="0" lvl="0" indent="0" algn="ctr" defTabSz="14668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3300" kern="120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748" y="201788"/>
            <a:ext cx="596900" cy="7308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R="0" indent="0" algn="ctr" defTabSz="914400" fontAlgn="auto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1" i="0" kern="0" cap="none" spc="-150" normalizeH="0" baseline="0" noProof="0" dirty="0">
                <a:solidFill>
                  <a:prstClr val="white"/>
                </a:solidFill>
                <a:cs typeface="+mn-ea"/>
                <a:sym typeface="+mn-lt"/>
              </a:rPr>
              <a:t>01</a:t>
            </a:r>
            <a:endParaRPr kumimoji="0" lang="en-US" altLang="zh-CN" sz="3200" b="1" i="0" kern="0" cap="none" spc="-15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70610" y="1441450"/>
            <a:ext cx="103733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charset="0"/>
                <a:cs typeface="宋体" charset="0"/>
                <a:sym typeface="+mn-ea"/>
              </a:rPr>
              <a:t>随着科技的发展，人们拍摄照片的途径越来越简单。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charset="0"/>
              <a:cs typeface="宋体" charset="0"/>
              <a:sym typeface="+mn-ea"/>
            </a:endParaRPr>
          </a:p>
          <a:p>
            <a:pPr marL="0" indent="0" algn="l"/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charset="0"/>
              <a:cs typeface="宋体" charset="0"/>
              <a:sym typeface="+mn-ea"/>
            </a:endParaRPr>
          </a:p>
          <a:p>
            <a:pPr marL="0" indent="0"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charset="0"/>
                <a:cs typeface="宋体" charset="0"/>
                <a:sym typeface="+mn-ea"/>
              </a:rPr>
              <a:t>从专业的相机到便携的手机，人们随时随地都能记录下美好的时刻。但这样的便携也造就了许多麻烦。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charset="0"/>
              <a:cs typeface="宋体" charset="0"/>
              <a:sym typeface="+mn-ea"/>
            </a:endParaRPr>
          </a:p>
          <a:p>
            <a:pPr marL="0" indent="0"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charset="0"/>
                <a:cs typeface="宋体" charset="0"/>
                <a:sym typeface="+mn-ea"/>
              </a:rPr>
              <a:t>当你想要查看某年某处拍摄的照片时，面对不计其数的照片，无从下手。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charset="0"/>
              <a:cs typeface="宋体" charset="0"/>
              <a:sym typeface="+mn-ea"/>
            </a:endParaRPr>
          </a:p>
          <a:p>
            <a:pPr marL="0" indent="0"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charset="0"/>
                <a:cs typeface="宋体" charset="0"/>
                <a:sym typeface="+mn-ea"/>
              </a:rPr>
              <a:t>当你想要查看在某地的所有照片时，面对只有时间标记的照片，无从下手。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charset="0"/>
              <a:cs typeface="宋体" charset="0"/>
              <a:sym typeface="+mn-ea"/>
            </a:endParaRPr>
          </a:p>
          <a:p>
            <a:pPr marL="0" indent="0" algn="l"/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charset="0"/>
                <a:cs typeface="宋体" charset="0"/>
                <a:sym typeface="+mn-ea"/>
              </a:rPr>
              <a:t>记忆是会丢失的，而留下的数据是永恒的！</a:t>
            </a:r>
            <a:endParaRPr lang="zh-CN" altLang="en-US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charset="0"/>
              <a:cs typeface="宋体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8555" y="4685665"/>
            <a:ext cx="85261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/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charset="0"/>
                <a:cs typeface="宋体" charset="0"/>
                <a:sym typeface="+mn-ea"/>
              </a:rPr>
              <a:t>我们开发了一个照片记录网站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charset="0"/>
              <a:cs typeface="宋体" charset="0"/>
              <a:sym typeface="+mn-ea"/>
            </a:endParaRPr>
          </a:p>
          <a:p>
            <a:pPr marL="0" indent="0"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charset="0"/>
                <a:cs typeface="宋体" charset="0"/>
                <a:sym typeface="+mn-ea"/>
              </a:rPr>
              <a:t>1.该网站可以上传用户的照片并记录拍摄地点，拍摄设备等信息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charset="0"/>
                <a:cs typeface="宋体" charset="0"/>
                <a:sym typeface="+mn-ea"/>
              </a:rPr>
              <a:t>。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charset="0"/>
              <a:cs typeface="宋体" charset="0"/>
              <a:sym typeface="+mn-ea"/>
            </a:endParaRPr>
          </a:p>
          <a:p>
            <a:pPr marL="0" indent="0" algn="l"/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charset="0"/>
                <a:cs typeface="宋体" charset="0"/>
                <a:sym typeface="+mn-ea"/>
              </a:rPr>
              <a:t>2.用户将拥有一个完整的照片库，网站将按照地点将其分类，并展示在地图上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charset="0"/>
                <a:cs typeface="宋体" charset="0"/>
                <a:sym typeface="+mn-ea"/>
              </a:rPr>
              <a:t>。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" name="椭圆 48"/>
          <p:cNvSpPr/>
          <p:nvPr/>
        </p:nvSpPr>
        <p:spPr>
          <a:xfrm>
            <a:off x="1499763" y="1406170"/>
            <a:ext cx="295940" cy="2959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25650" y="1280795"/>
            <a:ext cx="597535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>
                <a:cs typeface="+mn-ea"/>
                <a:sym typeface="+mn-lt"/>
              </a:rPr>
              <a:t>方式一</a:t>
            </a:r>
            <a:r>
              <a:rPr lang="en-US" altLang="zh-CN" b="1" dirty="0">
                <a:cs typeface="+mn-ea"/>
                <a:sym typeface="+mn-lt"/>
              </a:rPr>
              <a:t>:</a:t>
            </a:r>
            <a:r>
              <a:rPr lang="zh-CN" altLang="en-US" b="1" dirty="0">
                <a:cs typeface="+mn-ea"/>
                <a:sym typeface="+mn-lt"/>
              </a:rPr>
              <a:t>本地运行</a:t>
            </a:r>
            <a:endParaRPr lang="zh-CN" altLang="en-US" b="1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	</a:t>
            </a:r>
            <a:r>
              <a:rPr lang="zh-CN" altLang="en-US" b="1" dirty="0">
                <a:cs typeface="+mn-ea"/>
                <a:sym typeface="+mn-lt"/>
              </a:rPr>
              <a:t>基于</a:t>
            </a:r>
            <a:r>
              <a:rPr lang="en-US" altLang="zh-CN" b="1" dirty="0">
                <a:cs typeface="+mn-ea"/>
                <a:sym typeface="+mn-lt"/>
              </a:rPr>
              <a:t>Flask</a:t>
            </a:r>
            <a:r>
              <a:rPr lang="zh-CN" altLang="en-US" b="1" dirty="0">
                <a:cs typeface="+mn-ea"/>
                <a:sym typeface="+mn-lt"/>
              </a:rPr>
              <a:t>的</a:t>
            </a:r>
            <a:r>
              <a:rPr lang="en-US" altLang="zh-CN" b="1" dirty="0">
                <a:cs typeface="+mn-ea"/>
                <a:sym typeface="+mn-lt"/>
              </a:rPr>
              <a:t>web</a:t>
            </a:r>
            <a:r>
              <a:rPr lang="zh-CN" altLang="en-US" b="1" dirty="0">
                <a:cs typeface="+mn-ea"/>
                <a:sym typeface="+mn-lt"/>
              </a:rPr>
              <a:t>框架在本地单线程运行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88952" y="122059"/>
            <a:ext cx="589077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4000" b="1" dirty="0">
                <a:solidFill>
                  <a:prstClr val="black"/>
                </a:solidFill>
                <a:cs typeface="+mn-ea"/>
                <a:sym typeface="+mn-lt"/>
              </a:rPr>
              <a:t>网站展示</a:t>
            </a:r>
            <a:endParaRPr lang="zh-CN" altLang="en-US" sz="40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795963" y="1032618"/>
            <a:ext cx="5890778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7" name="图片 6" descr="截屏2021-12-20 下午9.26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5790" y="2423160"/>
            <a:ext cx="9520555" cy="3909060"/>
          </a:xfrm>
          <a:prstGeom prst="rect">
            <a:avLst/>
          </a:prstGeom>
        </p:spPr>
      </p:pic>
      <p:sp>
        <p:nvSpPr>
          <p:cNvPr id="68" name="任意多边形: 形状 67"/>
          <p:cNvSpPr/>
          <p:nvPr/>
        </p:nvSpPr>
        <p:spPr>
          <a:xfrm>
            <a:off x="313690" y="102870"/>
            <a:ext cx="917575" cy="929640"/>
          </a:xfrm>
          <a:custGeom>
            <a:avLst/>
            <a:gdLst>
              <a:gd name="connsiteX0" fmla="*/ 0 w 1504898"/>
              <a:gd name="connsiteY0" fmla="*/ 752449 h 1504898"/>
              <a:gd name="connsiteX1" fmla="*/ 752449 w 1504898"/>
              <a:gd name="connsiteY1" fmla="*/ 0 h 1504898"/>
              <a:gd name="connsiteX2" fmla="*/ 1504898 w 1504898"/>
              <a:gd name="connsiteY2" fmla="*/ 752449 h 1504898"/>
              <a:gd name="connsiteX3" fmla="*/ 752449 w 1504898"/>
              <a:gd name="connsiteY3" fmla="*/ 1504898 h 1504898"/>
              <a:gd name="connsiteX4" fmla="*/ 0 w 1504898"/>
              <a:gd name="connsiteY4" fmla="*/ 752449 h 150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898" h="1504898">
                <a:moveTo>
                  <a:pt x="0" y="752449"/>
                </a:moveTo>
                <a:cubicBezTo>
                  <a:pt x="0" y="336883"/>
                  <a:pt x="336883" y="0"/>
                  <a:pt x="752449" y="0"/>
                </a:cubicBezTo>
                <a:cubicBezTo>
                  <a:pt x="1168015" y="0"/>
                  <a:pt x="1504898" y="336883"/>
                  <a:pt x="1504898" y="752449"/>
                </a:cubicBezTo>
                <a:cubicBezTo>
                  <a:pt x="1504898" y="1168015"/>
                  <a:pt x="1168015" y="1504898"/>
                  <a:pt x="752449" y="1504898"/>
                </a:cubicBezTo>
                <a:cubicBezTo>
                  <a:pt x="336883" y="1504898"/>
                  <a:pt x="0" y="1168015"/>
                  <a:pt x="0" y="752449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2297" tIns="262297" rIns="262297" bIns="262297" numCol="1" spcCol="1270" anchor="ctr" anchorCtr="0">
            <a:noAutofit/>
          </a:bodyPr>
          <a:p>
            <a:pPr marL="0" lvl="0" indent="0" algn="ctr" defTabSz="14668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3300" kern="120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4383" y="160513"/>
            <a:ext cx="596900" cy="7308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en-US" altLang="zh-CN" sz="32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" name="椭圆 57"/>
          <p:cNvSpPr/>
          <p:nvPr/>
        </p:nvSpPr>
        <p:spPr>
          <a:xfrm>
            <a:off x="918150" y="221035"/>
            <a:ext cx="295940" cy="29594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473200" y="220980"/>
            <a:ext cx="4045585" cy="810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>
                <a:cs typeface="+mn-ea"/>
                <a:sym typeface="+mn-lt"/>
              </a:rPr>
              <a:t>方式二：通过真实网站展示</a:t>
            </a:r>
            <a:endParaRPr lang="zh-CN" altLang="en-US" b="1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	</a:t>
            </a:r>
            <a:r>
              <a:rPr lang="zh-CN" altLang="en-US" b="1" dirty="0">
                <a:cs typeface="+mn-ea"/>
                <a:sym typeface="+mn-lt"/>
              </a:rPr>
              <a:t>网址：</a:t>
            </a:r>
            <a:r>
              <a:rPr lang="en-US" altLang="zh-CN" b="1" dirty="0">
                <a:solidFill>
                  <a:srgbClr val="FF0000"/>
                </a:solidFill>
                <a:cs typeface="+mn-ea"/>
                <a:sym typeface="+mn-lt"/>
              </a:rPr>
              <a:t>www.dycaoqian.com</a:t>
            </a:r>
            <a:endParaRPr lang="en-US" altLang="zh-CN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2" name="图片 1" descr="截屏2021-12-20 下午9.27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280" y="1134110"/>
            <a:ext cx="8751570" cy="5425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2458" y="311008"/>
            <a:ext cx="48387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1819" y="243062"/>
            <a:ext cx="23164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亮点与技术难点</a:t>
            </a:r>
            <a:endParaRPr kumimoji="0" lang="zh-CN" altLang="en-US" sz="24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0" name="圆角矩形 5"/>
          <p:cNvSpPr/>
          <p:nvPr/>
        </p:nvSpPr>
        <p:spPr>
          <a:xfrm>
            <a:off x="428625" y="1223010"/>
            <a:ext cx="4061460" cy="511810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9205" tIns="39603" rIns="79205" bIns="39603"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一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.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如何在登入登出的时候显示弹窗信息？</a:t>
            </a:r>
            <a:endParaRPr lang="zh-CN" altLang="en-US" sz="1600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95290" y="814070"/>
            <a:ext cx="599567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难点：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	Flask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框架中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提交表单之后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后端拿到了数据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可以做出相应的处理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但是实时的数据如何传递回前端呢？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" name="图片 1" descr="截屏2021-12-20 下午9.35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2041525"/>
            <a:ext cx="4331335" cy="1270000"/>
          </a:xfrm>
          <a:prstGeom prst="rect">
            <a:avLst/>
          </a:prstGeom>
        </p:spPr>
      </p:pic>
      <p:pic>
        <p:nvPicPr>
          <p:cNvPr id="3" name="图片 2" descr="截屏2021-12-20 下午9.35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024755"/>
            <a:ext cx="4660265" cy="1386205"/>
          </a:xfrm>
          <a:prstGeom prst="rect">
            <a:avLst/>
          </a:prstGeom>
        </p:spPr>
      </p:pic>
      <p:pic>
        <p:nvPicPr>
          <p:cNvPr id="4" name="图片 3" descr="截屏2021-12-20 下午9.36.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" y="3520440"/>
            <a:ext cx="4406900" cy="129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95290" y="2041525"/>
            <a:ext cx="599567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解决方案：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	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后端使用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Flash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闪现信息至前端，前端根据标签在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JS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中处理然后弹出消息框。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6" name="图片 5" descr="截屏2021-12-20 下午9.40.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130" y="3352165"/>
            <a:ext cx="3492500" cy="1503680"/>
          </a:xfrm>
          <a:prstGeom prst="rect">
            <a:avLst/>
          </a:prstGeom>
        </p:spPr>
      </p:pic>
      <p:pic>
        <p:nvPicPr>
          <p:cNvPr id="8" name="图片 7" descr="截屏2021-12-20 下午9.41.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885" y="4996180"/>
            <a:ext cx="3348355" cy="17703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2458" y="311008"/>
            <a:ext cx="48387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1819" y="243062"/>
            <a:ext cx="23164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亮点与技术难点</a:t>
            </a:r>
            <a:endParaRPr kumimoji="0" lang="zh-CN" altLang="en-US" sz="24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9" name="圆角矩形 4"/>
          <p:cNvSpPr/>
          <p:nvPr/>
        </p:nvSpPr>
        <p:spPr>
          <a:xfrm>
            <a:off x="212090" y="1166495"/>
            <a:ext cx="4061460" cy="511810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9205" tIns="39603" rIns="79205" bIns="39603"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二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.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用户的密码很重要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怎么保护呢？</a:t>
            </a:r>
            <a:endParaRPr lang="zh-CN" altLang="en-US" sz="1600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6252" y="1962759"/>
            <a:ext cx="5938796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难点：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用户的密码是十分重要的，不能简单的把密码存进数据库中。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6290" y="2618105"/>
            <a:ext cx="961072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解决方法：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我们使用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python werkzeug.security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库中的加密算法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,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对输入的密码进行加密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,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然后导入到数据库中。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图片 2" descr="截屏2021-12-20 下午9.46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3145155"/>
            <a:ext cx="6314440" cy="1664335"/>
          </a:xfrm>
          <a:prstGeom prst="rect">
            <a:avLst/>
          </a:prstGeom>
        </p:spPr>
      </p:pic>
      <p:pic>
        <p:nvPicPr>
          <p:cNvPr id="4" name="图片 3" descr="截屏2021-12-20 下午9.51.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5" y="5092065"/>
            <a:ext cx="10058400" cy="1528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2458" y="311008"/>
            <a:ext cx="48387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1819" y="243062"/>
            <a:ext cx="23164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亮点与技术难点</a:t>
            </a:r>
            <a:endParaRPr kumimoji="0" lang="zh-CN" altLang="en-US" sz="24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0" name="圆角矩形 5"/>
          <p:cNvSpPr/>
          <p:nvPr/>
        </p:nvSpPr>
        <p:spPr>
          <a:xfrm>
            <a:off x="520065" y="1120775"/>
            <a:ext cx="4061460" cy="511810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9205" tIns="39603" rIns="79205" bIns="39603" rtlCol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三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.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用户上传的照片怎么存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?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存在哪？</a:t>
            </a:r>
            <a:endParaRPr lang="zh-CN" altLang="en-US" sz="1600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8375" y="1939290"/>
            <a:ext cx="869823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我们不将照片存入数据库中，而是存储他的路径。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每个用户都有一个数据文件夹，包括他的头像照片以及上传的照片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" name="图片 2" descr="截屏2021-12-20 下午10.04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855" y="3582035"/>
            <a:ext cx="6884035" cy="1244600"/>
          </a:xfrm>
          <a:prstGeom prst="rect">
            <a:avLst/>
          </a:prstGeom>
        </p:spPr>
      </p:pic>
      <p:pic>
        <p:nvPicPr>
          <p:cNvPr id="6" name="图片 5" descr="截屏2021-12-20 下午10.06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650" y="2896235"/>
            <a:ext cx="273050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12458" y="311008"/>
            <a:ext cx="48387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1819" y="243062"/>
            <a:ext cx="231648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cs typeface="+mn-ea"/>
                <a:sym typeface="+mn-lt"/>
              </a:rPr>
              <a:t>亮点与技术难点</a:t>
            </a:r>
            <a:endParaRPr kumimoji="0" lang="zh-CN" altLang="en-US" sz="2400" b="0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1817" y="1767814"/>
            <a:ext cx="5938796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使用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python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的exifread库，提取图片中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EXIF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信息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图片 4" descr="截屏2021-12-20 下午10.04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4135" y="2359660"/>
            <a:ext cx="6550025" cy="4097020"/>
          </a:xfrm>
          <a:prstGeom prst="rect">
            <a:avLst/>
          </a:prstGeom>
        </p:spPr>
      </p:pic>
      <p:sp>
        <p:nvSpPr>
          <p:cNvPr id="4" name="圆角矩形 5"/>
          <p:cNvSpPr/>
          <p:nvPr/>
        </p:nvSpPr>
        <p:spPr>
          <a:xfrm>
            <a:off x="417195" y="1035050"/>
            <a:ext cx="4061460" cy="511810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79205" tIns="39603" rIns="79205" bIns="39603" rtlCol="0" anchor="ctr"/>
          <a:p>
            <a:pPr algn="ctr">
              <a:lnSpc>
                <a:spcPct val="130000"/>
              </a:lnSpc>
              <a:defRPr/>
            </a:pP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四</a:t>
            </a:r>
            <a:r>
              <a:rPr lang="en-US" altLang="zh-CN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.</a:t>
            </a:r>
            <a:r>
              <a:rPr lang="zh-CN" altLang="en-US" sz="1600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如何提取上传照片的信息？</a:t>
            </a:r>
            <a:endParaRPr lang="zh-CN" altLang="en-US" sz="1600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ED6D00"/>
      </a:accent1>
      <a:accent2>
        <a:srgbClr val="FCBC1F"/>
      </a:accent2>
      <a:accent3>
        <a:srgbClr val="6489D0"/>
      </a:accent3>
      <a:accent4>
        <a:srgbClr val="747474"/>
      </a:accent4>
      <a:accent5>
        <a:srgbClr val="979797"/>
      </a:accent5>
      <a:accent6>
        <a:srgbClr val="B9B9B9"/>
      </a:accent6>
      <a:hlink>
        <a:srgbClr val="046DA3"/>
      </a:hlink>
      <a:folHlink>
        <a:srgbClr val="BFBFBF"/>
      </a:folHlink>
    </a:clrScheme>
    <a:fontScheme name="nuujs05d">
      <a:majorFont>
        <a:latin typeface="Arial"/>
        <a:ea typeface="Microsoft Tai Le"/>
        <a:cs typeface=""/>
      </a:majorFont>
      <a:minorFont>
        <a:latin typeface="Arial"/>
        <a:ea typeface="Microsoft Tai L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ED6D00"/>
    </a:accent1>
    <a:accent2>
      <a:srgbClr val="FCBC1F"/>
    </a:accent2>
    <a:accent3>
      <a:srgbClr val="6489D0"/>
    </a:accent3>
    <a:accent4>
      <a:srgbClr val="747474"/>
    </a:accent4>
    <a:accent5>
      <a:srgbClr val="979797"/>
    </a:accent5>
    <a:accent6>
      <a:srgbClr val="B9B9B9"/>
    </a:accent6>
    <a:hlink>
      <a:srgbClr val="046DA3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ED6D00"/>
    </a:accent1>
    <a:accent2>
      <a:srgbClr val="FCBC1F"/>
    </a:accent2>
    <a:accent3>
      <a:srgbClr val="6489D0"/>
    </a:accent3>
    <a:accent4>
      <a:srgbClr val="747474"/>
    </a:accent4>
    <a:accent5>
      <a:srgbClr val="979797"/>
    </a:accent5>
    <a:accent6>
      <a:srgbClr val="B9B9B9"/>
    </a:accent6>
    <a:hlink>
      <a:srgbClr val="046DA3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1052</Words>
  <Application>WPS 演示</Application>
  <PresentationFormat>宽屏</PresentationFormat>
  <Paragraphs>136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方正书宋_GBK</vt:lpstr>
      <vt:lpstr>Wingdings</vt:lpstr>
      <vt:lpstr>Arial</vt:lpstr>
      <vt:lpstr>Microsoft YaHei</vt:lpstr>
      <vt:lpstr>宋体</vt:lpstr>
      <vt:lpstr>汉仪书宋二KW</vt:lpstr>
      <vt:lpstr>微软雅黑</vt:lpstr>
      <vt:lpstr>汉仪旗黑</vt:lpstr>
      <vt:lpstr>Microsoft Tai Le</vt:lpstr>
      <vt:lpstr>苹方-简</vt:lpstr>
      <vt:lpstr>Arial Unicode MS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zhengyan</cp:lastModifiedBy>
  <cp:revision>41</cp:revision>
  <dcterms:created xsi:type="dcterms:W3CDTF">2021-12-22T02:33:15Z</dcterms:created>
  <dcterms:modified xsi:type="dcterms:W3CDTF">2021-12-22T02:33:15Z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